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6" r:id="rId4"/>
    <p:sldId id="258" r:id="rId5"/>
    <p:sldId id="262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3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17C2B-4059-42A5-BF2E-8472EEBA57F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9E73-C264-4D49-93AE-5AD8DD5E0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86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17C2B-4059-42A5-BF2E-8472EEBA57F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9E73-C264-4D49-93AE-5AD8DD5E0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752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17C2B-4059-42A5-BF2E-8472EEBA57F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9E73-C264-4D49-93AE-5AD8DD5E0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4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17C2B-4059-42A5-BF2E-8472EEBA57F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9E73-C264-4D49-93AE-5AD8DD5E0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277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17C2B-4059-42A5-BF2E-8472EEBA57F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9E73-C264-4D49-93AE-5AD8DD5E0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718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17C2B-4059-42A5-BF2E-8472EEBA57F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9E73-C264-4D49-93AE-5AD8DD5E0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671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17C2B-4059-42A5-BF2E-8472EEBA57F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9E73-C264-4D49-93AE-5AD8DD5E0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165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17C2B-4059-42A5-BF2E-8472EEBA57F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9E73-C264-4D49-93AE-5AD8DD5E0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156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17C2B-4059-42A5-BF2E-8472EEBA57F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9E73-C264-4D49-93AE-5AD8DD5E0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112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17C2B-4059-42A5-BF2E-8472EEBA57F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9E73-C264-4D49-93AE-5AD8DD5E0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17C2B-4059-42A5-BF2E-8472EEBA57F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19E73-C264-4D49-93AE-5AD8DD5E0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811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17C2B-4059-42A5-BF2E-8472EEBA57F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19E73-C264-4D49-93AE-5AD8DD5E0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745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990600"/>
            <a:ext cx="4278573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Can we measure exactly where this projectile is every second?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4494"/>
            <a:ext cx="4210050" cy="669350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895600"/>
            <a:ext cx="3657600" cy="363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3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0" y="533400"/>
            <a:ext cx="3886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Physics has a lower limit on what we can ever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3467100"/>
            <a:ext cx="3886200" cy="33067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You can’t see electrons because……</a:t>
            </a:r>
          </a:p>
          <a:p>
            <a:r>
              <a:rPr lang="en-US" dirty="0" smtClean="0"/>
              <a:t>Even if you could, the effect of bouncing an electron off an atom is ………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399"/>
            <a:ext cx="4114800" cy="6442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1676400"/>
            <a:ext cx="1322134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4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minimum  uncertainty product  </a:t>
            </a:r>
            <a:r>
              <a:rPr lang="en-US" altLang="en-US" b="1" dirty="0" err="1">
                <a:latin typeface="Symbol" pitchFamily="18" charset="2"/>
              </a:rPr>
              <a:t>D</a:t>
            </a:r>
            <a:r>
              <a:rPr lang="en-US" altLang="en-US" b="1" dirty="0" err="1"/>
              <a:t>p</a:t>
            </a:r>
            <a:r>
              <a:rPr lang="en-US" altLang="en-US" b="1" dirty="0" err="1">
                <a:latin typeface="Symbol" pitchFamily="18" charset="2"/>
              </a:rPr>
              <a:t>D</a:t>
            </a:r>
            <a:r>
              <a:rPr lang="en-US" altLang="en-US" b="1" dirty="0" err="1"/>
              <a:t>x</a:t>
            </a:r>
            <a:r>
              <a:rPr lang="en-US" altLang="en-US" b="1" dirty="0"/>
              <a:t> </a:t>
            </a:r>
            <a:r>
              <a:rPr lang="en-US" altLang="en-US" b="1" dirty="0" smtClean="0"/>
              <a:t> for </a:t>
            </a:r>
            <a:r>
              <a:rPr lang="en-US" dirty="0" smtClean="0"/>
              <a:t>any experiment is around Planck’s constant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9800" y="1143000"/>
            <a:ext cx="3276600" cy="9906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10</a:t>
            </a:r>
            <a:r>
              <a:rPr lang="en-US" sz="5400" b="1" baseline="30000" dirty="0" smtClean="0"/>
              <a:t>-34</a:t>
            </a:r>
            <a:r>
              <a:rPr lang="en-US" sz="5400" b="1" dirty="0" smtClean="0"/>
              <a:t> </a:t>
            </a:r>
            <a:r>
              <a:rPr lang="en-US" sz="5400" b="1" dirty="0" err="1" smtClean="0"/>
              <a:t>Js</a:t>
            </a:r>
            <a:endParaRPr lang="en-US" sz="5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66397" y="2760822"/>
            <a:ext cx="449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That’s still pretty exact: around 10 millionth of  billionth of a billionth of a billionth of a meter, or a Joule or a second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361343"/>
            <a:ext cx="4156146" cy="304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25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0"/>
            <a:ext cx="4953000" cy="6858000"/>
          </a:xfrm>
        </p:spPr>
        <p:txBody>
          <a:bodyPr>
            <a:normAutofit/>
          </a:bodyPr>
          <a:lstStyle/>
          <a:p>
            <a:r>
              <a:rPr lang="en-US" altLang="en-US" dirty="0"/>
              <a:t>In </a:t>
            </a:r>
            <a:r>
              <a:rPr lang="en-US" altLang="en-US" dirty="0" smtClean="0"/>
              <a:t>Young’s double-slit experiment,</a:t>
            </a:r>
          </a:p>
          <a:p>
            <a:pPr marL="0" indent="0">
              <a:buNone/>
            </a:pPr>
            <a:r>
              <a:rPr lang="en-US" altLang="en-US" dirty="0" smtClean="0"/>
              <a:t> </a:t>
            </a:r>
            <a:r>
              <a:rPr lang="en-US" altLang="en-US" dirty="0" err="1" smtClean="0">
                <a:latin typeface="Symbol" pitchFamily="18" charset="2"/>
              </a:rPr>
              <a:t>D</a:t>
            </a:r>
            <a:r>
              <a:rPr lang="en-US" altLang="en-US" dirty="0" err="1" smtClean="0"/>
              <a:t>x</a:t>
            </a:r>
            <a:r>
              <a:rPr lang="en-US" altLang="en-US" dirty="0" smtClean="0"/>
              <a:t> </a:t>
            </a:r>
            <a:r>
              <a:rPr lang="en-US" altLang="en-US" dirty="0"/>
              <a:t>and </a:t>
            </a:r>
            <a:r>
              <a:rPr lang="en-US" altLang="en-US" dirty="0" err="1">
                <a:latin typeface="Symbol" pitchFamily="18" charset="2"/>
              </a:rPr>
              <a:t>D</a:t>
            </a:r>
            <a:r>
              <a:rPr lang="en-US" altLang="en-US" dirty="0" err="1"/>
              <a:t>p</a:t>
            </a:r>
            <a:r>
              <a:rPr lang="en-US" altLang="en-US" dirty="0"/>
              <a:t> (the electron’s displacement </a:t>
            </a:r>
            <a:r>
              <a:rPr lang="en-US" altLang="en-US" dirty="0" smtClean="0"/>
              <a:t> </a:t>
            </a:r>
            <a:r>
              <a:rPr lang="en-US" altLang="en-US" dirty="0"/>
              <a:t>and the momentum, respectively) can only be analyzed by probability.</a:t>
            </a:r>
          </a:p>
          <a:p>
            <a:r>
              <a:rPr lang="en-US" altLang="en-US" dirty="0"/>
              <a:t>Werner Heisenberg won the Nobel Prize in physics for the following relationship:</a:t>
            </a:r>
          </a:p>
          <a:p>
            <a:pPr lvl="2"/>
            <a:r>
              <a:rPr lang="en-US" altLang="en-US" sz="4400" b="1" dirty="0" err="1" smtClean="0">
                <a:latin typeface="Symbol" pitchFamily="18" charset="2"/>
              </a:rPr>
              <a:t>D</a:t>
            </a:r>
            <a:r>
              <a:rPr lang="en-US" altLang="en-US" sz="4400" b="1" dirty="0" err="1" smtClean="0"/>
              <a:t>p</a:t>
            </a:r>
            <a:r>
              <a:rPr lang="en-US" altLang="en-US" sz="4400" b="1" dirty="0" err="1" smtClean="0">
                <a:latin typeface="Symbol" pitchFamily="18" charset="2"/>
              </a:rPr>
              <a:t>D</a:t>
            </a:r>
            <a:r>
              <a:rPr lang="en-US" altLang="en-US" sz="4400" b="1" dirty="0" err="1" smtClean="0"/>
              <a:t>x</a:t>
            </a:r>
            <a:r>
              <a:rPr lang="en-US" altLang="en-US" sz="4400" b="1" dirty="0" smtClean="0"/>
              <a:t> </a:t>
            </a:r>
            <a:r>
              <a:rPr lang="en-US" altLang="en-US" sz="4400" b="1" dirty="0"/>
              <a:t>≥ h/(2</a:t>
            </a:r>
            <a:r>
              <a:rPr lang="en-US" altLang="en-US" sz="4400" b="1" dirty="0">
                <a:latin typeface="Symbol" pitchFamily="18" charset="2"/>
              </a:rPr>
              <a:t>p</a:t>
            </a:r>
            <a:r>
              <a:rPr lang="en-US" altLang="en-US" sz="4400" b="1" dirty="0"/>
              <a:t>)</a:t>
            </a:r>
          </a:p>
          <a:p>
            <a:pPr>
              <a:buFont typeface="Wingdings" pitchFamily="2" charset="2"/>
              <a:buNone/>
            </a:pPr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198937"/>
            <a:ext cx="2286000" cy="2270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1" y="2077185"/>
            <a:ext cx="2378122" cy="18538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1828800" cy="377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38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533400"/>
            <a:ext cx="8081398" cy="6299875"/>
          </a:xfrm>
        </p:spPr>
      </p:pic>
    </p:spTree>
    <p:extLst>
      <p:ext uri="{BB962C8B-B14F-4D97-AF65-F5344CB8AC3E}">
        <p14:creationId xmlns:p14="http://schemas.microsoft.com/office/powerpoint/2010/main" val="170925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00200"/>
            <a:ext cx="8229600" cy="1143000"/>
          </a:xfrm>
        </p:spPr>
        <p:txBody>
          <a:bodyPr>
            <a:normAutofit fontScale="90000"/>
          </a:bodyPr>
          <a:lstStyle/>
          <a:p>
            <a:pPr lvl="2" algn="l" rtl="0">
              <a:spcBef>
                <a:spcPct val="0"/>
              </a:spcBef>
            </a:pPr>
            <a:r>
              <a:rPr lang="en-US" altLang="en-US" sz="4000" dirty="0"/>
              <a:t>HEISENBERG UNCERTAINTY </a:t>
            </a:r>
            <a:br>
              <a:rPr lang="en-US" altLang="en-US" sz="4000" dirty="0"/>
            </a:br>
            <a:r>
              <a:rPr lang="en-US" altLang="en-US" sz="5300" b="1" dirty="0" err="1" smtClean="0">
                <a:latin typeface="Symbol" pitchFamily="18" charset="2"/>
              </a:rPr>
              <a:t>D</a:t>
            </a:r>
            <a:r>
              <a:rPr lang="en-US" altLang="en-US" sz="5300" b="1" dirty="0" err="1" smtClean="0"/>
              <a:t>p</a:t>
            </a:r>
            <a:r>
              <a:rPr lang="en-US" altLang="en-US" sz="5300" b="1" dirty="0" err="1" smtClean="0">
                <a:latin typeface="Symbol" pitchFamily="18" charset="2"/>
              </a:rPr>
              <a:t>D</a:t>
            </a:r>
            <a:r>
              <a:rPr lang="en-US" altLang="en-US" sz="5300" b="1" dirty="0" err="1" smtClean="0"/>
              <a:t>x</a:t>
            </a:r>
            <a:r>
              <a:rPr lang="en-US" altLang="en-US" sz="5300" b="1" dirty="0" smtClean="0"/>
              <a:t> ≥ h/(2</a:t>
            </a:r>
            <a:r>
              <a:rPr lang="en-US" altLang="en-US" sz="5300" b="1" dirty="0" smtClean="0">
                <a:latin typeface="Symbol" pitchFamily="18" charset="2"/>
              </a:rPr>
              <a:t>p)</a:t>
            </a:r>
            <a:r>
              <a:rPr lang="en-US" altLang="en-US" sz="5300" b="1" dirty="0" smtClean="0"/>
              <a:t> </a:t>
            </a:r>
            <a:r>
              <a:rPr lang="en-US" altLang="en-US" sz="5300" b="1" dirty="0" smtClean="0">
                <a:latin typeface="Calibri"/>
              </a:rPr>
              <a:t>≈</a:t>
            </a:r>
            <a:r>
              <a:rPr lang="en-US" altLang="en-US" sz="5300" b="1" dirty="0" smtClean="0"/>
              <a:t> </a:t>
            </a:r>
            <a:r>
              <a:rPr lang="en-US" sz="4400" b="1" dirty="0" smtClean="0"/>
              <a:t>10</a:t>
            </a:r>
            <a:r>
              <a:rPr lang="en-US" sz="4400" b="1" baseline="30000" dirty="0" smtClean="0"/>
              <a:t>-34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Js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altLang="en-US" sz="4400" b="1" dirty="0" smtClean="0"/>
              <a:t/>
            </a:r>
            <a:br>
              <a:rPr lang="en-US" altLang="en-US" sz="4400" b="1" dirty="0" smtClean="0"/>
            </a:br>
            <a:endParaRPr lang="en-US" altLang="en-US" sz="4000" dirty="0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124200"/>
            <a:ext cx="8229600" cy="3001963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dirty="0"/>
              <a:t>It’s impossible to know both the </a:t>
            </a:r>
            <a:endParaRPr lang="en-US" altLang="en-US" dirty="0" smtClean="0"/>
          </a:p>
          <a:p>
            <a:pPr marL="0" indent="0">
              <a:buNone/>
            </a:pPr>
            <a:r>
              <a:rPr lang="en-US" altLang="en-US" dirty="0" smtClean="0"/>
              <a:t>position </a:t>
            </a:r>
            <a:r>
              <a:rPr lang="en-US" altLang="en-US" dirty="0"/>
              <a:t>and momentum of a particle with arbitrary precision at any given time.</a:t>
            </a:r>
          </a:p>
          <a:p>
            <a:r>
              <a:rPr lang="en-US" altLang="en-US" dirty="0"/>
              <a:t>If position is known precisely, so that     </a:t>
            </a:r>
            <a:r>
              <a:rPr lang="en-US" altLang="en-US" dirty="0" err="1" smtClean="0">
                <a:latin typeface="Symbol" pitchFamily="18" charset="2"/>
              </a:rPr>
              <a:t>D</a:t>
            </a:r>
            <a:r>
              <a:rPr lang="en-US" altLang="en-US" dirty="0" err="1" smtClean="0"/>
              <a:t>x</a:t>
            </a:r>
            <a:r>
              <a:rPr lang="en-US" altLang="en-US" dirty="0" smtClean="0"/>
              <a:t> </a:t>
            </a:r>
            <a:r>
              <a:rPr lang="en-US" altLang="en-US" dirty="0">
                <a:sym typeface="Wingdings" pitchFamily="2" charset="2"/>
              </a:rPr>
              <a:t> 0, then </a:t>
            </a:r>
            <a:r>
              <a:rPr lang="en-US" altLang="en-US" dirty="0" err="1" smtClean="0">
                <a:latin typeface="Symbol" pitchFamily="18" charset="2"/>
                <a:sym typeface="Wingdings" pitchFamily="2" charset="2"/>
              </a:rPr>
              <a:t>D</a:t>
            </a:r>
            <a:r>
              <a:rPr lang="en-US" altLang="en-US" dirty="0" err="1" smtClean="0">
                <a:sym typeface="Wingdings" pitchFamily="2" charset="2"/>
              </a:rPr>
              <a:t>p</a:t>
            </a:r>
            <a:r>
              <a:rPr lang="en-US" altLang="en-US" baseline="-25000" dirty="0" err="1" smtClean="0">
                <a:sym typeface="Wingdings" pitchFamily="2" charset="2"/>
              </a:rPr>
              <a:t>x</a:t>
            </a:r>
            <a:r>
              <a:rPr lang="en-US" altLang="en-US" dirty="0" smtClean="0">
                <a:sym typeface="Wingdings" pitchFamily="2" charset="2"/>
              </a:rPr>
              <a:t> </a:t>
            </a:r>
            <a:r>
              <a:rPr lang="en-US" altLang="en-US" dirty="0">
                <a:sym typeface="Wingdings" pitchFamily="2" charset="2"/>
              </a:rPr>
              <a:t> ∞</a:t>
            </a:r>
          </a:p>
          <a:p>
            <a:r>
              <a:rPr lang="en-US" altLang="en-US" dirty="0">
                <a:sym typeface="Wingdings" pitchFamily="2" charset="2"/>
              </a:rPr>
              <a:t>Similarly, if </a:t>
            </a:r>
            <a:r>
              <a:rPr lang="en-US" altLang="en-US" dirty="0">
                <a:latin typeface="Symbol" pitchFamily="18" charset="2"/>
                <a:sym typeface="Wingdings" pitchFamily="2" charset="2"/>
              </a:rPr>
              <a:t>D</a:t>
            </a:r>
            <a:r>
              <a:rPr lang="en-US" altLang="en-US" dirty="0">
                <a:sym typeface="Wingdings" pitchFamily="2" charset="2"/>
              </a:rPr>
              <a:t>p</a:t>
            </a:r>
            <a:r>
              <a:rPr lang="en-US" altLang="en-US" baseline="-25000" dirty="0">
                <a:sym typeface="Wingdings" pitchFamily="2" charset="2"/>
              </a:rPr>
              <a:t>y</a:t>
            </a:r>
            <a:r>
              <a:rPr lang="en-US" altLang="en-US" dirty="0">
                <a:sym typeface="Wingdings" pitchFamily="2" charset="2"/>
              </a:rPr>
              <a:t>0, then </a:t>
            </a:r>
            <a:r>
              <a:rPr lang="en-US" altLang="en-US" dirty="0" err="1" smtClean="0">
                <a:latin typeface="Symbol" pitchFamily="18" charset="2"/>
                <a:sym typeface="Wingdings" pitchFamily="2" charset="2"/>
              </a:rPr>
              <a:t>D</a:t>
            </a:r>
            <a:r>
              <a:rPr lang="en-US" altLang="en-US" dirty="0" err="1" smtClean="0">
                <a:sym typeface="Wingdings" pitchFamily="2" charset="2"/>
              </a:rPr>
              <a:t>x</a:t>
            </a:r>
            <a:r>
              <a:rPr lang="en-US" altLang="en-US" dirty="0" smtClean="0">
                <a:sym typeface="Wingdings" pitchFamily="2" charset="2"/>
              </a:rPr>
              <a:t> </a:t>
            </a:r>
            <a:r>
              <a:rPr lang="en-US" altLang="en-US" dirty="0">
                <a:sym typeface="Wingdings" pitchFamily="2" charset="2"/>
              </a:rPr>
              <a:t> ∞</a:t>
            </a:r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290" y="152400"/>
            <a:ext cx="2108829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63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/>
              <a:t>HEISENBERG EXAMPLE: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 dirty="0"/>
              <a:t>If the speed of an electron is 35 m/s, with an uncertainty of 5%, what is the minimum uncertainty in the object’s position?</a:t>
            </a:r>
          </a:p>
          <a:p>
            <a:pPr lvl="2"/>
            <a:r>
              <a:rPr lang="en-US" altLang="en-US" dirty="0" err="1" smtClean="0">
                <a:latin typeface="Symbol" pitchFamily="18" charset="2"/>
              </a:rPr>
              <a:t>D</a:t>
            </a:r>
            <a:r>
              <a:rPr lang="en-US" altLang="en-US" dirty="0" err="1" smtClean="0"/>
              <a:t>p</a:t>
            </a:r>
            <a:r>
              <a:rPr lang="en-US" altLang="en-US" baseline="-25000" dirty="0" err="1" smtClean="0"/>
              <a:t>x</a:t>
            </a:r>
            <a:r>
              <a:rPr lang="en-US" altLang="en-US" dirty="0" smtClean="0"/>
              <a:t> </a:t>
            </a:r>
            <a:r>
              <a:rPr lang="en-US" altLang="en-US" dirty="0"/>
              <a:t>= 0.05 </a:t>
            </a:r>
            <a:r>
              <a:rPr lang="en-US" altLang="en-US" dirty="0" err="1"/>
              <a:t>m</a:t>
            </a:r>
            <a:r>
              <a:rPr lang="en-US" altLang="en-US" baseline="-25000" dirty="0" err="1"/>
              <a:t>e</a:t>
            </a:r>
            <a:r>
              <a:rPr lang="en-US" altLang="en-US" dirty="0" err="1"/>
              <a:t>v</a:t>
            </a:r>
            <a:endParaRPr lang="en-US" altLang="en-US" dirty="0"/>
          </a:p>
          <a:p>
            <a:pPr lvl="4">
              <a:buFont typeface="Wingdings" pitchFamily="2" charset="2"/>
              <a:buNone/>
            </a:pPr>
            <a:r>
              <a:rPr lang="en-US" altLang="en-US" sz="2400" dirty="0"/>
              <a:t>= 0.05 (9.11x10</a:t>
            </a:r>
            <a:r>
              <a:rPr lang="en-US" altLang="en-US" sz="2400" baseline="30000" dirty="0"/>
              <a:t>-31</a:t>
            </a:r>
            <a:r>
              <a:rPr lang="en-US" altLang="en-US" sz="2400" dirty="0"/>
              <a:t> kg)(35 m/s)</a:t>
            </a:r>
          </a:p>
          <a:p>
            <a:pPr lvl="4">
              <a:buFont typeface="Wingdings" pitchFamily="2" charset="2"/>
              <a:buNone/>
            </a:pPr>
            <a:r>
              <a:rPr lang="en-US" altLang="en-US" sz="2400" dirty="0"/>
              <a:t>= 1.59x10</a:t>
            </a:r>
            <a:r>
              <a:rPr lang="en-US" altLang="en-US" sz="2400" baseline="30000" dirty="0"/>
              <a:t>-30</a:t>
            </a:r>
            <a:r>
              <a:rPr lang="en-US" altLang="en-US" sz="2400" dirty="0"/>
              <a:t> kg*m/s</a:t>
            </a:r>
          </a:p>
          <a:p>
            <a:pPr lvl="2"/>
            <a:r>
              <a:rPr lang="en-US" altLang="en-US" dirty="0" err="1">
                <a:latin typeface="Symbol" pitchFamily="18" charset="2"/>
              </a:rPr>
              <a:t>D</a:t>
            </a:r>
            <a:r>
              <a:rPr lang="en-US" altLang="en-US" dirty="0" err="1"/>
              <a:t>y</a:t>
            </a:r>
            <a:r>
              <a:rPr lang="en-US" altLang="en-US" dirty="0"/>
              <a:t> = h/(</a:t>
            </a:r>
            <a:r>
              <a:rPr lang="en-US" altLang="en-US" dirty="0" smtClean="0"/>
              <a:t>2</a:t>
            </a:r>
            <a:r>
              <a:rPr lang="en-US" altLang="en-US" dirty="0" smtClean="0">
                <a:latin typeface="Symbol" pitchFamily="18" charset="2"/>
              </a:rPr>
              <a:t>pD</a:t>
            </a:r>
            <a:r>
              <a:rPr lang="en-US" altLang="en-US" dirty="0" smtClean="0"/>
              <a:t>p</a:t>
            </a:r>
            <a:r>
              <a:rPr lang="en-US" altLang="en-US" baseline="-25000" dirty="0" smtClean="0"/>
              <a:t>x</a:t>
            </a:r>
            <a:r>
              <a:rPr lang="en-US" altLang="en-US" dirty="0" smtClean="0"/>
              <a:t>)</a:t>
            </a:r>
            <a:endParaRPr lang="en-US" altLang="en-US" dirty="0"/>
          </a:p>
          <a:p>
            <a:pPr lvl="2">
              <a:buFont typeface="Wingdings" pitchFamily="2" charset="2"/>
              <a:buNone/>
            </a:pPr>
            <a:r>
              <a:rPr lang="en-US" altLang="en-US" dirty="0"/>
              <a:t>	    = </a:t>
            </a:r>
            <a:r>
              <a:rPr lang="en-US" altLang="en-US" u="sng" dirty="0"/>
              <a:t>	(6.63x10</a:t>
            </a:r>
            <a:r>
              <a:rPr lang="en-US" altLang="en-US" u="sng" baseline="30000" dirty="0"/>
              <a:t>-34</a:t>
            </a:r>
            <a:r>
              <a:rPr lang="en-US" altLang="en-US" u="sng" dirty="0"/>
              <a:t>J*s)	</a:t>
            </a:r>
            <a:endParaRPr lang="en-US" altLang="en-US" dirty="0"/>
          </a:p>
          <a:p>
            <a:pPr lvl="2">
              <a:buFont typeface="Wingdings" pitchFamily="2" charset="2"/>
              <a:buNone/>
            </a:pPr>
            <a:r>
              <a:rPr lang="en-US" altLang="en-US" dirty="0"/>
              <a:t>		  2</a:t>
            </a:r>
            <a:r>
              <a:rPr lang="en-US" altLang="en-US" dirty="0">
                <a:latin typeface="Symbol" pitchFamily="18" charset="2"/>
              </a:rPr>
              <a:t>p</a:t>
            </a:r>
            <a:r>
              <a:rPr lang="en-US" altLang="en-US" dirty="0"/>
              <a:t>(1.59x10</a:t>
            </a:r>
            <a:r>
              <a:rPr lang="en-US" altLang="en-US" baseline="30000" dirty="0"/>
              <a:t>-30</a:t>
            </a:r>
            <a:r>
              <a:rPr lang="en-US" altLang="en-US" dirty="0"/>
              <a:t> kg*m/s)</a:t>
            </a:r>
          </a:p>
          <a:p>
            <a:pPr lvl="2">
              <a:buFont typeface="Wingdings" pitchFamily="2" charset="2"/>
              <a:buNone/>
            </a:pPr>
            <a:r>
              <a:rPr lang="en-US" altLang="en-US" dirty="0"/>
              <a:t>      = </a:t>
            </a:r>
            <a:r>
              <a:rPr lang="en-US" altLang="en-US" u="sng" dirty="0"/>
              <a:t>6.64x10</a:t>
            </a:r>
            <a:r>
              <a:rPr lang="en-US" altLang="en-US" u="sng" baseline="30000" dirty="0"/>
              <a:t>-5</a:t>
            </a:r>
            <a:r>
              <a:rPr lang="en-US" altLang="en-US" u="sng" dirty="0"/>
              <a:t> m</a:t>
            </a:r>
          </a:p>
        </p:txBody>
      </p:sp>
    </p:spTree>
    <p:extLst>
      <p:ext uri="{BB962C8B-B14F-4D97-AF65-F5344CB8AC3E}">
        <p14:creationId xmlns:p14="http://schemas.microsoft.com/office/powerpoint/2010/main" val="418496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28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229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Can we measure exactly where this projectile is every second?</vt:lpstr>
      <vt:lpstr>Physics has a lower limit on what we can ever know</vt:lpstr>
      <vt:lpstr>The minimum  uncertainty product  DpDx  for any experiment is around Planck’s constant</vt:lpstr>
      <vt:lpstr>PowerPoint Presentation</vt:lpstr>
      <vt:lpstr>PowerPoint Presentation</vt:lpstr>
      <vt:lpstr>HEISENBERG UNCERTAINTY  DpDx ≥ h/(2p) ≈ 10-34 Js  </vt:lpstr>
      <vt:lpstr>HEISENBERG EXAMPLE:</vt:lpstr>
    </vt:vector>
  </TitlesOfParts>
  <Company>South Orangetown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has a lower limit on what we can ever know</dc:title>
  <dc:creator>"%username%"</dc:creator>
  <cp:lastModifiedBy>"%username%"</cp:lastModifiedBy>
  <cp:revision>8</cp:revision>
  <dcterms:created xsi:type="dcterms:W3CDTF">2014-05-12T12:20:58Z</dcterms:created>
  <dcterms:modified xsi:type="dcterms:W3CDTF">2014-05-12T18:42:23Z</dcterms:modified>
</cp:coreProperties>
</file>